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Manrope ExtraBold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ManropeExtraBold-bold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f0b5a567be_1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59" name="Google Shape;59;g2f0b5a567be_1_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f0b5a567be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68" name="Google Shape;68;g2f0b5a567be_1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f0b5a567be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75" name="Google Shape;75;g2f0b5a567be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f0af0b0b7a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f0af0b0b7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f0b5a567be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g2f0b5a567be_2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4d08c25baa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8" name="Google Shape;98;g34d08c25baa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f0af0b0b7a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f0af0b0b7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4d08c25baa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4d08c25baa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f0b5a567be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2f0b5a567be_2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4d08c25ba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g34d08c25baa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f0b5a567be_2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Ashland crags in development – Dev-organized (Haskell) to provide ease of communication</a:t>
            </a:r>
            <a:endParaRPr/>
          </a:p>
        </p:txBody>
      </p:sp>
      <p:sp>
        <p:nvSpPr>
          <p:cNvPr id="142" name="Google Shape;142;g2f0b5a567be_2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f0b5a567be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g2f0b5a567be_2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f0b5a567be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g2f0b5a567be_4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339251" y="273844"/>
            <a:ext cx="71763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00"/>
              <a:buFont typeface="Calibri"/>
              <a:buNone/>
              <a:defRPr b="1">
                <a:solidFill>
                  <a:srgbClr val="FF0000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1339250" y="1369219"/>
            <a:ext cx="71763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174685" y="4767263"/>
            <a:ext cx="116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A picture containing text&#10;&#10;Description automatically generated" id="56" name="Google Shape;56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48048" y="329713"/>
            <a:ext cx="1856910" cy="76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6.png"/><Relationship Id="rId5" Type="http://schemas.openxmlformats.org/officeDocument/2006/relationships/image" Target="../media/image12.jp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4.png"/><Relationship Id="rId5" Type="http://schemas.openxmlformats.org/officeDocument/2006/relationships/image" Target="../media/image21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1.jp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20.gif"/><Relationship Id="rId5" Type="http://schemas.openxmlformats.org/officeDocument/2006/relationships/image" Target="../media/image4.png"/><Relationship Id="rId6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Relationship Id="rId4" Type="http://schemas.openxmlformats.org/officeDocument/2006/relationships/image" Target="../media/image13.png"/><Relationship Id="rId5" Type="http://schemas.openxmlformats.org/officeDocument/2006/relationships/image" Target="../media/image15.gif"/><Relationship Id="rId6" Type="http://schemas.openxmlformats.org/officeDocument/2006/relationships/image" Target="../media/image17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Relationship Id="rId4" Type="http://schemas.openxmlformats.org/officeDocument/2006/relationships/image" Target="../media/image19.gif"/><Relationship Id="rId5" Type="http://schemas.openxmlformats.org/officeDocument/2006/relationships/image" Target="../media/image22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Relationship Id="rId4" Type="http://schemas.openxmlformats.org/officeDocument/2006/relationships/hyperlink" Target="mailto:access@rrgcc.org" TargetMode="External"/><Relationship Id="rId5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image" Target="../media/image16.jpg"/><Relationship Id="rId5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Relationship Id="rId4" Type="http://schemas.openxmlformats.org/officeDocument/2006/relationships/image" Target="../media/image10.png"/><Relationship Id="rId5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g"/><Relationship Id="rId4" Type="http://schemas.openxmlformats.org/officeDocument/2006/relationships/image" Target="../media/image14.png"/><Relationship Id="rId5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CFRP and Ashland Map.png"/>
          <p:cNvPicPr preferRelativeResize="0"/>
          <p:nvPr/>
        </p:nvPicPr>
        <p:blipFill rotWithShape="1">
          <a:blip r:embed="rId4">
            <a:alphaModFix/>
          </a:blip>
          <a:srcRect b="3349" l="2299" r="3458" t="3349"/>
          <a:stretch/>
        </p:blipFill>
        <p:spPr>
          <a:xfrm>
            <a:off x="2953675" y="842150"/>
            <a:ext cx="6190325" cy="430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 title="Joe_segreti.monsterwall4.jpg"/>
          <p:cNvPicPr preferRelativeResize="0"/>
          <p:nvPr/>
        </p:nvPicPr>
        <p:blipFill rotWithShape="1">
          <a:blip r:embed="rId5">
            <a:alphaModFix/>
          </a:blip>
          <a:srcRect b="0" l="22075" r="-580" t="0"/>
          <a:stretch/>
        </p:blipFill>
        <p:spPr>
          <a:xfrm>
            <a:off x="560400" y="842150"/>
            <a:ext cx="2368050" cy="4306852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684500" y="41725"/>
            <a:ext cx="12788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A63223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Ashland Developers Information Call</a:t>
            </a:r>
            <a:r>
              <a:rPr b="1" lang="en" sz="2200">
                <a:solidFill>
                  <a:srgbClr val="A63223"/>
                </a:solidFill>
              </a:rPr>
              <a:t> </a:t>
            </a:r>
            <a:endParaRPr b="1" sz="2200">
              <a:solidFill>
                <a:srgbClr val="A6322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63223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April 17, 2025</a:t>
            </a:r>
            <a:endParaRPr b="1">
              <a:solidFill>
                <a:srgbClr val="A63223"/>
              </a:solidFill>
            </a:endParaRPr>
          </a:p>
        </p:txBody>
      </p:sp>
      <p:pic>
        <p:nvPicPr>
          <p:cNvPr id="64" name="Google Shape;64;p14" title="RRGCC logo - T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83525" y="121850"/>
            <a:ext cx="1078175" cy="6401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" name="Google Shape;65;p14"/>
          <p:cNvCxnSpPr/>
          <p:nvPr/>
        </p:nvCxnSpPr>
        <p:spPr>
          <a:xfrm>
            <a:off x="2911046" y="842125"/>
            <a:ext cx="17400" cy="4338300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idx="4294967295" type="body"/>
          </p:nvPr>
        </p:nvSpPr>
        <p:spPr>
          <a:xfrm>
            <a:off x="983850" y="1180069"/>
            <a:ext cx="71763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Introductions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Developer Information &amp; Recommendations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Property Information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Access Information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Route Development &amp; Reporting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Developer Coordination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Hardware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Questions and Answers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pic>
        <p:nvPicPr>
          <p:cNvPr id="71" name="Google Shape;71;p15" title="RRGCC logo - T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83525" y="121850"/>
            <a:ext cx="1078175" cy="64015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>
            <p:ph idx="4294967295" type="title"/>
          </p:nvPr>
        </p:nvSpPr>
        <p:spPr>
          <a:xfrm>
            <a:off x="893137" y="-6"/>
            <a:ext cx="71763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00"/>
              <a:buFont typeface="Calibri"/>
              <a:buNone/>
            </a:pPr>
            <a:r>
              <a:rPr lang="en">
                <a:solidFill>
                  <a:srgbClr val="A63223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Agenda</a:t>
            </a:r>
            <a:endParaRPr b="0">
              <a:solidFill>
                <a:srgbClr val="A63223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idx="4294967295" type="body"/>
          </p:nvPr>
        </p:nvSpPr>
        <p:spPr>
          <a:xfrm>
            <a:off x="5772507" y="1149450"/>
            <a:ext cx="3262500" cy="21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anrope ExtraBold"/>
              <a:buChar char="●"/>
            </a:pPr>
            <a:r>
              <a:rPr lang="en">
                <a:latin typeface="Manrope ExtraBold"/>
                <a:ea typeface="Manrope ExtraBold"/>
                <a:cs typeface="Manrope ExtraBold"/>
                <a:sym typeface="Manrope ExtraBold"/>
              </a:rPr>
              <a:t>Billy Simek</a:t>
            </a:r>
            <a:endParaRPr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anrope ExtraBold"/>
              <a:buChar char="○"/>
            </a:pPr>
            <a:r>
              <a:rPr lang="en">
                <a:latin typeface="Manrope ExtraBold"/>
                <a:ea typeface="Manrope ExtraBold"/>
                <a:cs typeface="Manrope ExtraBold"/>
                <a:sym typeface="Manrope ExtraBold"/>
              </a:rPr>
              <a:t>Executive Director</a:t>
            </a:r>
            <a:endParaRPr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anrope ExtraBold"/>
              <a:buChar char="●"/>
            </a:pPr>
            <a:r>
              <a:rPr lang="en">
                <a:latin typeface="Manrope ExtraBold"/>
                <a:ea typeface="Manrope ExtraBold"/>
                <a:cs typeface="Manrope ExtraBold"/>
                <a:sym typeface="Manrope ExtraBold"/>
              </a:rPr>
              <a:t>Jereme Ransick</a:t>
            </a:r>
            <a:endParaRPr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anrope ExtraBold"/>
              <a:buChar char="○"/>
            </a:pPr>
            <a:r>
              <a:rPr lang="en">
                <a:latin typeface="Manrope ExtraBold"/>
                <a:ea typeface="Manrope ExtraBold"/>
                <a:cs typeface="Manrope ExtraBold"/>
                <a:sym typeface="Manrope ExtraBold"/>
              </a:rPr>
              <a:t>Access &amp; </a:t>
            </a:r>
            <a:r>
              <a:rPr lang="en">
                <a:latin typeface="Manrope ExtraBold"/>
                <a:ea typeface="Manrope ExtraBold"/>
                <a:cs typeface="Manrope ExtraBold"/>
                <a:sym typeface="Manrope ExtraBold"/>
              </a:rPr>
              <a:t>Acquisitions</a:t>
            </a:r>
            <a:endParaRPr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anrope ExtraBold"/>
              <a:buChar char="●"/>
            </a:pPr>
            <a:r>
              <a:rPr lang="en">
                <a:latin typeface="Manrope ExtraBold"/>
                <a:ea typeface="Manrope ExtraBold"/>
                <a:cs typeface="Manrope ExtraBold"/>
                <a:sym typeface="Manrope ExtraBold"/>
              </a:rPr>
              <a:t>Curtis Gale-Dyer</a:t>
            </a:r>
            <a:endParaRPr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anrope ExtraBold"/>
              <a:buChar char="○"/>
            </a:pPr>
            <a:r>
              <a:rPr lang="en">
                <a:latin typeface="Manrope ExtraBold"/>
                <a:ea typeface="Manrope ExtraBold"/>
                <a:cs typeface="Manrope ExtraBold"/>
                <a:sym typeface="Manrope ExtraBold"/>
              </a:rPr>
              <a:t>Land Manager</a:t>
            </a:r>
            <a:endParaRPr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pic>
        <p:nvPicPr>
          <p:cNvPr id="78" name="Google Shape;78;p16" title="RRGCC logo - T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83525" y="121850"/>
            <a:ext cx="1078175" cy="64015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>
            <p:ph idx="4294967295" type="title"/>
          </p:nvPr>
        </p:nvSpPr>
        <p:spPr>
          <a:xfrm>
            <a:off x="893137" y="-6"/>
            <a:ext cx="71763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00"/>
              <a:buFont typeface="Calibri"/>
              <a:buNone/>
            </a:pPr>
            <a:r>
              <a:rPr lang="en">
                <a:solidFill>
                  <a:srgbClr val="A63223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Introductions</a:t>
            </a:r>
            <a:endParaRPr b="0">
              <a:solidFill>
                <a:srgbClr val="A63223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pic>
        <p:nvPicPr>
          <p:cNvPr id="80" name="Google Shape;80;p16" title="tempImagevmPU28.gif"/>
          <p:cNvPicPr preferRelativeResize="0"/>
          <p:nvPr/>
        </p:nvPicPr>
        <p:blipFill rotWithShape="1">
          <a:blip r:embed="rId5">
            <a:alphaModFix/>
          </a:blip>
          <a:srcRect b="160" l="0" r="0" t="-160"/>
          <a:stretch/>
        </p:blipFill>
        <p:spPr>
          <a:xfrm>
            <a:off x="983850" y="1149462"/>
            <a:ext cx="4694679" cy="3521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 title="rocktoberfest21-707.jpg"/>
          <p:cNvPicPr preferRelativeResize="0"/>
          <p:nvPr/>
        </p:nvPicPr>
        <p:blipFill rotWithShape="1">
          <a:blip r:embed="rId4">
            <a:alphaModFix/>
          </a:blip>
          <a:srcRect b="0" l="2806" r="6086" t="0"/>
          <a:stretch/>
        </p:blipFill>
        <p:spPr>
          <a:xfrm>
            <a:off x="6544250" y="861900"/>
            <a:ext cx="2599752" cy="42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>
            <p:ph idx="4294967295" type="body"/>
          </p:nvPr>
        </p:nvSpPr>
        <p:spPr>
          <a:xfrm>
            <a:off x="167625" y="1256250"/>
            <a:ext cx="6214800" cy="32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Review &amp; </a:t>
            </a: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Complete Forms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2" marL="13716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■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RRGCC Climbing Waiver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3" marL="18288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General liability waiver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3" marL="18288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Required for all RRGCC properties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2" marL="13716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■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RRGCC Developer MOU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3" marL="18288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Route development guidelines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3" marL="18288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Hardware </a:t>
            </a: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recommendations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3" marL="18288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Bolting recommendations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pic>
        <p:nvPicPr>
          <p:cNvPr id="87" name="Google Shape;87;p17" title="RRGCC logo - T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3525" y="121850"/>
            <a:ext cx="1078175" cy="64015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>
            <p:ph idx="4294967295" type="title"/>
          </p:nvPr>
        </p:nvSpPr>
        <p:spPr>
          <a:xfrm>
            <a:off x="893136" y="0"/>
            <a:ext cx="9466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00"/>
              <a:buFont typeface="Calibri"/>
              <a:buNone/>
            </a:pPr>
            <a:r>
              <a:rPr lang="en" sz="2400">
                <a:solidFill>
                  <a:srgbClr val="A63223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Developer Information &amp; Recommendations</a:t>
            </a:r>
            <a:endParaRPr sz="2400">
              <a:solidFill>
                <a:srgbClr val="A63223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idx="4294967295" type="body"/>
          </p:nvPr>
        </p:nvSpPr>
        <p:spPr>
          <a:xfrm>
            <a:off x="648900" y="1172950"/>
            <a:ext cx="5521200" cy="3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36550" lvl="0" marL="4572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7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Cave Fork Recreational Preserve (582 acres)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655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Miller Fork (+ 109 acres) &amp; PMRP (+ 27 acres)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655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Maps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Ashland PNG map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Ashland online maps – RRGCC &amp; Google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Ashland offline maps – Avenza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655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Cliffs &amp; Existing Development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Over 14 miles of cliffline total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Monster Wall, Outer Space, Hell’s Kitchen,                                Cornflake, The Venue, Pandemic Wall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0" lvl="0" marL="914400" rtl="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sz="35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0" lvl="0" marL="457200" rtl="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sz="350"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pic>
        <p:nvPicPr>
          <p:cNvPr id="94" name="Google Shape;94;p18" title="IMG_5681.jpg"/>
          <p:cNvPicPr preferRelativeResize="0"/>
          <p:nvPr/>
        </p:nvPicPr>
        <p:blipFill rotWithShape="1">
          <a:blip r:embed="rId4">
            <a:alphaModFix/>
          </a:blip>
          <a:srcRect b="0" l="0" r="11465" t="0"/>
          <a:stretch/>
        </p:blipFill>
        <p:spPr>
          <a:xfrm>
            <a:off x="6108925" y="0"/>
            <a:ext cx="303507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>
            <p:ph idx="4294967295" type="title"/>
          </p:nvPr>
        </p:nvSpPr>
        <p:spPr>
          <a:xfrm>
            <a:off x="893137" y="-6"/>
            <a:ext cx="71763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00"/>
              <a:buFont typeface="Calibri"/>
              <a:buNone/>
            </a:pPr>
            <a:r>
              <a:rPr lang="en">
                <a:solidFill>
                  <a:srgbClr val="A63223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Property Information</a:t>
            </a:r>
            <a:endParaRPr b="0">
              <a:solidFill>
                <a:srgbClr val="A63223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idx="4294967295" type="body"/>
          </p:nvPr>
        </p:nvSpPr>
        <p:spPr>
          <a:xfrm>
            <a:off x="679100" y="1063225"/>
            <a:ext cx="4970700" cy="3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anrope ExtraBold"/>
              <a:buChar char="●"/>
            </a:pPr>
            <a:r>
              <a:rPr lang="en" sz="1400">
                <a:latin typeface="Manrope ExtraBold"/>
                <a:ea typeface="Manrope ExtraBold"/>
                <a:cs typeface="Manrope ExtraBold"/>
                <a:sym typeface="Manrope ExtraBold"/>
              </a:rPr>
              <a:t>Stay on established roads, do not drive around closed gates</a:t>
            </a:r>
            <a:endParaRPr sz="14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anrope ExtraBold"/>
              <a:buChar char="●"/>
            </a:pPr>
            <a:r>
              <a:rPr lang="en" sz="1400">
                <a:latin typeface="Manrope ExtraBold"/>
                <a:ea typeface="Manrope ExtraBold"/>
                <a:cs typeface="Manrope ExtraBold"/>
                <a:sym typeface="Manrope ExtraBold"/>
              </a:rPr>
              <a:t>Foot access only on Perdue’s road around Cave Fork Lake</a:t>
            </a:r>
            <a:endParaRPr sz="14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anrope ExtraBold"/>
              <a:buChar char="●"/>
            </a:pPr>
            <a:r>
              <a:rPr lang="en" sz="1400">
                <a:latin typeface="Manrope ExtraBold"/>
                <a:ea typeface="Manrope ExtraBold"/>
                <a:cs typeface="Manrope ExtraBold"/>
                <a:sym typeface="Manrope ExtraBold"/>
              </a:rPr>
              <a:t>Cliff-top access allowed through any ITRE / HRRG property</a:t>
            </a:r>
            <a:endParaRPr sz="14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anrope ExtraBold"/>
              <a:buChar char="●"/>
            </a:pPr>
            <a:r>
              <a:rPr lang="en" sz="1400">
                <a:latin typeface="Manrope ExtraBold"/>
                <a:ea typeface="Manrope ExtraBold"/>
                <a:cs typeface="Manrope ExtraBold"/>
                <a:sym typeface="Manrope ExtraBold"/>
              </a:rPr>
              <a:t>Do not block oil equipment</a:t>
            </a:r>
            <a:endParaRPr sz="14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anrope ExtraBold"/>
              <a:buChar char="●"/>
            </a:pPr>
            <a:r>
              <a:rPr lang="en" sz="1400">
                <a:latin typeface="Manrope ExtraBold"/>
                <a:ea typeface="Manrope ExtraBold"/>
                <a:cs typeface="Manrope ExtraBold"/>
                <a:sym typeface="Manrope ExtraBold"/>
              </a:rPr>
              <a:t>Temporary parking areas</a:t>
            </a:r>
            <a:endParaRPr sz="14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latin typeface="Manrope ExtraBold"/>
                <a:ea typeface="Manrope ExtraBold"/>
                <a:cs typeface="Manrope ExtraBold"/>
                <a:sym typeface="Manrope ExtraBold"/>
              </a:rPr>
              <a:t>Ash Cave Hollow (</a:t>
            </a:r>
            <a:r>
              <a:rPr lang="en">
                <a:highlight>
                  <a:srgbClr val="FFFFFF"/>
                </a:highlight>
                <a:latin typeface="Manrope ExtraBold"/>
                <a:ea typeface="Manrope ExtraBold"/>
                <a:cs typeface="Manrope ExtraBold"/>
                <a:sym typeface="Manrope ExtraBold"/>
              </a:rPr>
              <a:t>37.667340, -83.705073)</a:t>
            </a:r>
            <a:endParaRPr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anrope ExtraBold"/>
              <a:buChar char="○"/>
            </a:pPr>
            <a:r>
              <a:rPr lang="en">
                <a:latin typeface="Manrope ExtraBold"/>
                <a:ea typeface="Manrope ExtraBold"/>
                <a:cs typeface="Manrope ExtraBold"/>
                <a:sym typeface="Manrope ExtraBold"/>
              </a:rPr>
              <a:t>Cave Fork Lake (</a:t>
            </a:r>
            <a:r>
              <a:rPr lang="en">
                <a:highlight>
                  <a:srgbClr val="FFFFFF"/>
                </a:highlight>
                <a:latin typeface="Manrope ExtraBold"/>
                <a:ea typeface="Manrope ExtraBold"/>
                <a:cs typeface="Manrope ExtraBold"/>
                <a:sym typeface="Manrope ExtraBold"/>
              </a:rPr>
              <a:t>37.667237, -83.699362)</a:t>
            </a:r>
            <a:endParaRPr>
              <a:highlight>
                <a:srgbClr val="FFFFFF"/>
              </a:highlight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anrope ExtraBold"/>
              <a:buChar char="○"/>
            </a:pPr>
            <a:r>
              <a:rPr lang="en">
                <a:highlight>
                  <a:srgbClr val="FFFFFF"/>
                </a:highlight>
                <a:latin typeface="Manrope ExtraBold"/>
                <a:ea typeface="Manrope ExtraBold"/>
                <a:cs typeface="Manrope ExtraBold"/>
                <a:sym typeface="Manrope ExtraBold"/>
              </a:rPr>
              <a:t>North Fixer Access (37.679483, -83.708147)</a:t>
            </a:r>
            <a:endParaRPr>
              <a:highlight>
                <a:srgbClr val="FFFFFF"/>
              </a:highlight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pic>
        <p:nvPicPr>
          <p:cNvPr id="101" name="Google Shape;101;p19" title="tempImageuqpiub.gif"/>
          <p:cNvPicPr preferRelativeResize="0"/>
          <p:nvPr/>
        </p:nvPicPr>
        <p:blipFill rotWithShape="1">
          <a:blip r:embed="rId4">
            <a:alphaModFix/>
          </a:blip>
          <a:srcRect b="0" l="0" r="3744" t="20527"/>
          <a:stretch/>
        </p:blipFill>
        <p:spPr>
          <a:xfrm>
            <a:off x="6002450" y="3163416"/>
            <a:ext cx="2959024" cy="1832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 title="RRGCC logo - T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3525" y="121850"/>
            <a:ext cx="1078175" cy="64015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>
            <p:ph idx="4294967295" type="title"/>
          </p:nvPr>
        </p:nvSpPr>
        <p:spPr>
          <a:xfrm>
            <a:off x="893137" y="-6"/>
            <a:ext cx="71763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00"/>
              <a:buFont typeface="Calibri"/>
              <a:buNone/>
            </a:pPr>
            <a:r>
              <a:rPr lang="en">
                <a:solidFill>
                  <a:srgbClr val="A63223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Access Information</a:t>
            </a:r>
            <a:endParaRPr b="0">
              <a:solidFill>
                <a:srgbClr val="A63223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pic>
        <p:nvPicPr>
          <p:cNvPr id="104" name="Google Shape;104;p19" title="Screenshot 2025-04-17 at 10.14.29 AM.png"/>
          <p:cNvPicPr preferRelativeResize="0"/>
          <p:nvPr/>
        </p:nvPicPr>
        <p:blipFill rotWithShape="1">
          <a:blip r:embed="rId6">
            <a:alphaModFix/>
          </a:blip>
          <a:srcRect b="0" l="0" r="0" t="18193"/>
          <a:stretch/>
        </p:blipFill>
        <p:spPr>
          <a:xfrm>
            <a:off x="6002450" y="1017088"/>
            <a:ext cx="2959024" cy="2123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0" title="Screenshot 2025-04-16 at 9.53.23 PM.png"/>
          <p:cNvPicPr preferRelativeResize="0"/>
          <p:nvPr/>
        </p:nvPicPr>
        <p:blipFill rotWithShape="1">
          <a:blip r:embed="rId4">
            <a:alphaModFix/>
          </a:blip>
          <a:srcRect b="-1755" l="0" r="0" t="-306"/>
          <a:stretch/>
        </p:blipFill>
        <p:spPr>
          <a:xfrm>
            <a:off x="4393800" y="-42350"/>
            <a:ext cx="4750201" cy="52719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>
            <p:ph idx="4294967295" type="title"/>
          </p:nvPr>
        </p:nvSpPr>
        <p:spPr>
          <a:xfrm>
            <a:off x="893137" y="-6"/>
            <a:ext cx="71763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00"/>
              <a:buFont typeface="Calibri"/>
              <a:buNone/>
            </a:pPr>
            <a:r>
              <a:rPr lang="en">
                <a:solidFill>
                  <a:srgbClr val="A63223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Ashland</a:t>
            </a:r>
            <a:r>
              <a:rPr lang="en">
                <a:solidFill>
                  <a:srgbClr val="A63223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 Parking</a:t>
            </a:r>
            <a:endParaRPr b="0">
              <a:solidFill>
                <a:srgbClr val="A63223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pic>
        <p:nvPicPr>
          <p:cNvPr id="111" name="Google Shape;111;p20" title="tempImagesY5KPy.gif"/>
          <p:cNvPicPr preferRelativeResize="0"/>
          <p:nvPr/>
        </p:nvPicPr>
        <p:blipFill rotWithShape="1">
          <a:blip r:embed="rId5">
            <a:alphaModFix/>
          </a:blip>
          <a:srcRect b="0" l="7552" r="0" t="13822"/>
          <a:stretch/>
        </p:blipFill>
        <p:spPr>
          <a:xfrm>
            <a:off x="580700" y="856400"/>
            <a:ext cx="3813103" cy="2642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 title="tempImagenrp3c9.gif"/>
          <p:cNvPicPr preferRelativeResize="0"/>
          <p:nvPr/>
        </p:nvPicPr>
        <p:blipFill rotWithShape="1">
          <a:blip r:embed="rId6">
            <a:alphaModFix/>
          </a:blip>
          <a:srcRect b="21158" l="0" r="0" t="32483"/>
          <a:stretch/>
        </p:blipFill>
        <p:spPr>
          <a:xfrm>
            <a:off x="580700" y="2786725"/>
            <a:ext cx="3813098" cy="2356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" name="Google Shape;113;p20"/>
          <p:cNvCxnSpPr/>
          <p:nvPr/>
        </p:nvCxnSpPr>
        <p:spPr>
          <a:xfrm flipH="1" rot="10800000">
            <a:off x="1765175" y="4351800"/>
            <a:ext cx="1118700" cy="4107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idx="4294967295" type="body"/>
          </p:nvPr>
        </p:nvSpPr>
        <p:spPr>
          <a:xfrm>
            <a:off x="731525" y="1033025"/>
            <a:ext cx="4992300" cy="3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anrope ExtraBold"/>
              <a:buChar char="●"/>
            </a:pPr>
            <a:r>
              <a:rPr lang="en" sz="1400">
                <a:latin typeface="Manrope ExtraBold"/>
                <a:ea typeface="Manrope ExtraBold"/>
                <a:cs typeface="Manrope ExtraBold"/>
                <a:sym typeface="Manrope ExtraBold"/>
              </a:rPr>
              <a:t>DO NOT park near oil equipment or buried pipelines</a:t>
            </a:r>
            <a:endParaRPr sz="14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anrope ExtraBold"/>
              <a:buChar char="●"/>
            </a:pPr>
            <a:r>
              <a:rPr lang="en" sz="1400">
                <a:latin typeface="Manrope ExtraBold"/>
                <a:ea typeface="Manrope ExtraBold"/>
                <a:cs typeface="Manrope ExtraBold"/>
                <a:sym typeface="Manrope ExtraBold"/>
              </a:rPr>
              <a:t>DO NOT park on the side of Cave Fork Road,          use pullouts</a:t>
            </a:r>
            <a:endParaRPr sz="14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sp>
        <p:nvSpPr>
          <p:cNvPr id="119" name="Google Shape;119;p21"/>
          <p:cNvSpPr txBox="1"/>
          <p:nvPr>
            <p:ph idx="4294967295" type="title"/>
          </p:nvPr>
        </p:nvSpPr>
        <p:spPr>
          <a:xfrm>
            <a:off x="893137" y="-6"/>
            <a:ext cx="71763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00"/>
              <a:buFont typeface="Calibri"/>
              <a:buNone/>
            </a:pPr>
            <a:r>
              <a:rPr lang="en">
                <a:solidFill>
                  <a:srgbClr val="A63223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Ashland Parking</a:t>
            </a:r>
            <a:endParaRPr b="0">
              <a:solidFill>
                <a:srgbClr val="A63223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pic>
        <p:nvPicPr>
          <p:cNvPr id="120" name="Google Shape;120;p21" title="tempImageYfsyRb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5025" y="1094194"/>
            <a:ext cx="2883384" cy="3844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 title="tempImageCDP1z0.gif"/>
          <p:cNvPicPr preferRelativeResize="0"/>
          <p:nvPr/>
        </p:nvPicPr>
        <p:blipFill rotWithShape="1">
          <a:blip r:embed="rId5">
            <a:alphaModFix/>
          </a:blip>
          <a:srcRect b="7307" l="0" r="0" t="2472"/>
          <a:stretch/>
        </p:blipFill>
        <p:spPr>
          <a:xfrm>
            <a:off x="1178475" y="2413200"/>
            <a:ext cx="3732574" cy="2525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" name="Google Shape;122;p21"/>
          <p:cNvCxnSpPr/>
          <p:nvPr/>
        </p:nvCxnSpPr>
        <p:spPr>
          <a:xfrm>
            <a:off x="3530375" y="3049750"/>
            <a:ext cx="620400" cy="9354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3" name="Google Shape;123;p21"/>
          <p:cNvSpPr/>
          <p:nvPr/>
        </p:nvSpPr>
        <p:spPr>
          <a:xfrm rot="-974738">
            <a:off x="3084685" y="2499278"/>
            <a:ext cx="707760" cy="646524"/>
          </a:xfrm>
          <a:prstGeom prst="mathMultiply">
            <a:avLst>
              <a:gd fmla="val 10126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1"/>
          <p:cNvSpPr/>
          <p:nvPr/>
        </p:nvSpPr>
        <p:spPr>
          <a:xfrm rot="-1171">
            <a:off x="6132838" y="1225257"/>
            <a:ext cx="880800" cy="847500"/>
          </a:xfrm>
          <a:prstGeom prst="mathMultiply">
            <a:avLst>
              <a:gd fmla="val 10126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/>
          <p:nvPr>
            <p:ph idx="4294967295" type="body"/>
          </p:nvPr>
        </p:nvSpPr>
        <p:spPr>
          <a:xfrm>
            <a:off x="950400" y="1091375"/>
            <a:ext cx="7804500" cy="35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Manrope ExtraBold"/>
              <a:buAutoNum type="arabicPeriod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Review &amp; complete RRGCC waiver &amp; developer MOU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AutoNum type="arabicPeriod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Verify routes are within the property boundaries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AutoNum type="alphaLcPeriod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Using RRGCC provided maps and tools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AutoNum type="alphaLcPeriod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Uncertain? contact </a:t>
            </a:r>
            <a:r>
              <a:rPr lang="en" sz="1600" u="sng">
                <a:solidFill>
                  <a:schemeClr val="hlink"/>
                </a:solidFill>
                <a:latin typeface="Manrope ExtraBold"/>
                <a:ea typeface="Manrope ExtraBold"/>
                <a:cs typeface="Manrope ExtraBold"/>
                <a:sym typeface="Manrope ExtraBold"/>
                <a:hlinkClick r:id="rId4"/>
              </a:rPr>
              <a:t>access@rrgcc.org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AutoNum type="arabicPeriod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Bolt choss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AutoNum type="arabicPeriod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Complete the RRGCC New Route </a:t>
            </a: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Submission</a:t>
            </a: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 Form (not public-facing)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AutoNum type="arabicPeriod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Red tag until sent and/or open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AutoNum type="arabicPeriod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Do not publish any new route information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AutoNum type="alphaLcPeriod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Don’t post on Mountainproject, redriverclimbing, 8a, Instagram,  etc. until crags are open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AutoNum type="alphaLcPeriod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Wait until RRGCC notifies of completed </a:t>
            </a: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infrastructure</a:t>
            </a: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 and ensuing opening of crag to the public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pic>
        <p:nvPicPr>
          <p:cNvPr id="130" name="Google Shape;130;p22" title="RRGCC logo - T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3525" y="121850"/>
            <a:ext cx="1078175" cy="64015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>
            <p:ph idx="4294967295" type="title"/>
          </p:nvPr>
        </p:nvSpPr>
        <p:spPr>
          <a:xfrm>
            <a:off x="893137" y="-6"/>
            <a:ext cx="71763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00"/>
              <a:buFont typeface="Calibri"/>
              <a:buNone/>
            </a:pPr>
            <a:r>
              <a:rPr lang="en">
                <a:solidFill>
                  <a:srgbClr val="A63223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Route Development &amp; Reporting</a:t>
            </a:r>
            <a:endParaRPr b="0">
              <a:solidFill>
                <a:srgbClr val="A63223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idx="4294967295" type="body"/>
          </p:nvPr>
        </p:nvSpPr>
        <p:spPr>
          <a:xfrm>
            <a:off x="924750" y="1092700"/>
            <a:ext cx="4206600" cy="37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Tread lightly through the forest &amp; cliffline ecosystems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DO NOT cut down trees or remove substantial vegetation without Land Manager approval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Does that route need to be bolted?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Bouldering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Use the same process, guidelines, and route submission form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pic>
        <p:nvPicPr>
          <p:cNvPr id="137" name="Google Shape;137;p23" title="113901355_large_1512397811.jpg"/>
          <p:cNvPicPr preferRelativeResize="0"/>
          <p:nvPr/>
        </p:nvPicPr>
        <p:blipFill rotWithShape="1">
          <a:blip r:embed="rId4">
            <a:alphaModFix/>
          </a:blip>
          <a:srcRect b="0" l="0" r="4058" t="0"/>
          <a:stretch/>
        </p:blipFill>
        <p:spPr>
          <a:xfrm>
            <a:off x="5248575" y="1548463"/>
            <a:ext cx="3686650" cy="2860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3" title="RRGCC logo - T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3525" y="121850"/>
            <a:ext cx="1078175" cy="64015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3"/>
          <p:cNvSpPr txBox="1"/>
          <p:nvPr>
            <p:ph idx="4294967295" type="title"/>
          </p:nvPr>
        </p:nvSpPr>
        <p:spPr>
          <a:xfrm>
            <a:off x="893137" y="-6"/>
            <a:ext cx="71763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00"/>
              <a:buFont typeface="Calibri"/>
              <a:buNone/>
            </a:pPr>
            <a:r>
              <a:rPr lang="en">
                <a:solidFill>
                  <a:srgbClr val="A63223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Route Development Considerations</a:t>
            </a:r>
            <a:endParaRPr b="0">
              <a:solidFill>
                <a:srgbClr val="A63223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idx="4294967295" type="body"/>
          </p:nvPr>
        </p:nvSpPr>
        <p:spPr>
          <a:xfrm>
            <a:off x="893125" y="994200"/>
            <a:ext cx="5221200" cy="37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Only Temporary Developer Trails Allowed 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Minimize size and impact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DO NOT cut in trails or remove vegetation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Respect Other Developers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Fixed Ropes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Red tags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Don’t be territorial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Self-Organization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RRGCC is not controlling development or developers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Encourage coordination as a community as you see fit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Experienced developers consider mentoring others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pic>
        <p:nvPicPr>
          <p:cNvPr id="145" name="Google Shape;145;p24" title="IMG_3355.PNG"/>
          <p:cNvPicPr preferRelativeResize="0"/>
          <p:nvPr/>
        </p:nvPicPr>
        <p:blipFill rotWithShape="1">
          <a:blip r:embed="rId4">
            <a:alphaModFix/>
          </a:blip>
          <a:srcRect b="19159" l="0" r="0" t="19588"/>
          <a:stretch/>
        </p:blipFill>
        <p:spPr>
          <a:xfrm>
            <a:off x="6218800" y="1176799"/>
            <a:ext cx="2642899" cy="3504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4" title="RRGCC logo - T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3525" y="121850"/>
            <a:ext cx="1078175" cy="64015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4"/>
          <p:cNvSpPr txBox="1"/>
          <p:nvPr>
            <p:ph idx="4294967295" type="title"/>
          </p:nvPr>
        </p:nvSpPr>
        <p:spPr>
          <a:xfrm>
            <a:off x="893137" y="-6"/>
            <a:ext cx="71763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00"/>
              <a:buFont typeface="Calibri"/>
              <a:buNone/>
            </a:pPr>
            <a:r>
              <a:rPr lang="en">
                <a:solidFill>
                  <a:srgbClr val="A63223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Developer Coordination</a:t>
            </a:r>
            <a:endParaRPr b="0">
              <a:solidFill>
                <a:srgbClr val="A63223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/>
          <p:nvPr>
            <p:ph idx="4294967295" type="body"/>
          </p:nvPr>
        </p:nvSpPr>
        <p:spPr>
          <a:xfrm>
            <a:off x="893125" y="1133650"/>
            <a:ext cx="53238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FGI providing subsidized, high-quality hardware (@rrgfixedgearinitiative)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Stainless steel g</a:t>
            </a: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lue-in bolts &amp; epoxy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Stainless steel 5-piece bolts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○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Anchor hardware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Review hardware recommendations in RRGCC Developer MOU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Plated bolts not recommended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anrope ExtraBold"/>
              <a:buChar char="●"/>
            </a:pPr>
            <a:r>
              <a:rPr lang="en" sz="1600">
                <a:latin typeface="Manrope ExtraBold"/>
                <a:ea typeface="Manrope ExtraBold"/>
                <a:cs typeface="Manrope ExtraBold"/>
                <a:sym typeface="Manrope ExtraBold"/>
              </a:rPr>
              <a:t>Do not use wedge expansion bolts</a:t>
            </a:r>
            <a:endParaRPr sz="1600"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pic>
        <p:nvPicPr>
          <p:cNvPr id="153" name="Google Shape;153;p25" title="FGI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44175" y="1133650"/>
            <a:ext cx="2829974" cy="2829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5" title="RRGCC logo - T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3525" y="121850"/>
            <a:ext cx="1078175" cy="64015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5"/>
          <p:cNvSpPr txBox="1"/>
          <p:nvPr>
            <p:ph idx="4294967295" type="title"/>
          </p:nvPr>
        </p:nvSpPr>
        <p:spPr>
          <a:xfrm>
            <a:off x="893137" y="-6"/>
            <a:ext cx="71763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00"/>
              <a:buFont typeface="Calibri"/>
              <a:buNone/>
            </a:pPr>
            <a:r>
              <a:rPr lang="en">
                <a:solidFill>
                  <a:srgbClr val="A63223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Hardware</a:t>
            </a:r>
            <a:endParaRPr b="0">
              <a:solidFill>
                <a:srgbClr val="A63223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6" title="Press Kit_Low Res_1080x135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7756" y="832375"/>
            <a:ext cx="3446244" cy="431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 title="IMG_5686.jpg"/>
          <p:cNvPicPr preferRelativeResize="0"/>
          <p:nvPr/>
        </p:nvPicPr>
        <p:blipFill rotWithShape="1">
          <a:blip r:embed="rId5">
            <a:alphaModFix/>
          </a:blip>
          <a:srcRect b="0" l="20942" r="0" t="0"/>
          <a:stretch/>
        </p:blipFill>
        <p:spPr>
          <a:xfrm>
            <a:off x="583800" y="832375"/>
            <a:ext cx="5113948" cy="4311124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6"/>
          <p:cNvSpPr txBox="1"/>
          <p:nvPr>
            <p:ph idx="4294967295" type="title"/>
          </p:nvPr>
        </p:nvSpPr>
        <p:spPr>
          <a:xfrm>
            <a:off x="893137" y="-6"/>
            <a:ext cx="71763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00"/>
              <a:buFont typeface="Calibri"/>
              <a:buNone/>
            </a:pPr>
            <a:r>
              <a:rPr lang="en">
                <a:solidFill>
                  <a:srgbClr val="A63223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Questions &amp; Answers</a:t>
            </a:r>
            <a:endParaRPr b="0">
              <a:solidFill>
                <a:srgbClr val="A63223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cxnSp>
        <p:nvCxnSpPr>
          <p:cNvPr id="163" name="Google Shape;163;p26"/>
          <p:cNvCxnSpPr/>
          <p:nvPr/>
        </p:nvCxnSpPr>
        <p:spPr>
          <a:xfrm>
            <a:off x="5654062" y="824938"/>
            <a:ext cx="17400" cy="4326000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4" name="Google Shape;164;p26"/>
          <p:cNvSpPr/>
          <p:nvPr/>
        </p:nvSpPr>
        <p:spPr>
          <a:xfrm rot="-568741">
            <a:off x="6537502" y="4291461"/>
            <a:ext cx="1519365" cy="27850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A6322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Arial"/>
              </a:rPr>
              <a:t>CLAIMED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